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5" r:id="rId7"/>
    <p:sldId id="260" r:id="rId8"/>
    <p:sldId id="267" r:id="rId9"/>
    <p:sldId id="261" r:id="rId10"/>
    <p:sldId id="262" r:id="rId11"/>
    <p:sldId id="263" r:id="rId12"/>
    <p:sldId id="266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E22E1-5D22-45A4-937D-15AC47774DBE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689A-A739-4C86-99FB-5D703A87A4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occulta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95400" y="4343400"/>
          <a:ext cx="1905000" cy="2176724"/>
        </p:xfrm>
        <a:graphic>
          <a:graphicData uri="http://schemas.openxmlformats.org/drawingml/2006/table">
            <a:tbl>
              <a:tblPr/>
              <a:tblGrid>
                <a:gridCol w="304800"/>
                <a:gridCol w="1600200"/>
              </a:tblGrid>
              <a:tr h="291791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468" marR="86468" marT="43234" marB="43234">
                    <a:lnL>
                      <a:noFill/>
                    </a:lnL>
                  </a:tcPr>
                </a:tc>
              </a:tr>
              <a:tr h="291791"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468" marR="86468" marT="43234" marB="43234">
                    <a:lnL>
                      <a:noFill/>
                    </a:lnL>
                  </a:tcPr>
                </a:tc>
              </a:tr>
              <a:tr h="148562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/>
                        <a:t>2</a:t>
                      </a:r>
                      <a:r>
                        <a:rPr lang="en-US" sz="1700" dirty="0"/>
                        <a:t/>
                      </a:r>
                      <a:br>
                        <a:rPr lang="en-US" sz="1700" dirty="0"/>
                      </a:br>
                      <a:r>
                        <a:rPr lang="en-US" sz="1700" b="1" dirty="0"/>
                        <a:t>3</a:t>
                      </a:r>
                      <a:br>
                        <a:rPr lang="en-US" sz="1700" b="1" dirty="0"/>
                      </a:br>
                      <a:r>
                        <a:rPr lang="en-US" sz="1700" b="1" dirty="0"/>
                        <a:t>4</a:t>
                      </a:r>
                      <a:br>
                        <a:rPr lang="en-US" sz="1700" b="1" dirty="0"/>
                      </a:br>
                      <a:endParaRPr lang="en-US" sz="17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Spinal </a:t>
                      </a:r>
                      <a:r>
                        <a:rPr lang="en-US" sz="1700" dirty="0"/>
                        <a:t>cord</a:t>
                      </a:r>
                      <a:br>
                        <a:rPr lang="en-US" sz="1700" dirty="0"/>
                      </a:br>
                      <a:r>
                        <a:rPr lang="en-US" sz="1700" dirty="0"/>
                        <a:t>Tuft of hair</a:t>
                      </a:r>
                      <a:br>
                        <a:rPr lang="en-US" sz="1700" dirty="0"/>
                      </a:br>
                      <a:r>
                        <a:rPr lang="en-US" sz="1700" dirty="0"/>
                        <a:t>Skin</a:t>
                      </a:r>
                      <a:br>
                        <a:rPr lang="en-US" sz="1700" dirty="0"/>
                      </a:br>
                      <a:endParaRPr lang="en-US" sz="17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0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 descr="http://www.embryology.ch/images/himgdisque/06patho/h6a_occulta_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3610969" cy="3724318"/>
          </a:xfrm>
          <a:prstGeom prst="rect">
            <a:avLst/>
          </a:prstGeom>
          <a:noFill/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800600" y="4419600"/>
          <a:ext cx="2143125" cy="2103120"/>
        </p:xfrm>
        <a:graphic>
          <a:graphicData uri="http://schemas.openxmlformats.org/drawingml/2006/table">
            <a:tbl>
              <a:tblPr/>
              <a:tblGrid>
                <a:gridCol w="385763"/>
                <a:gridCol w="1757362"/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2</a:t>
                      </a:r>
                      <a:br>
                        <a:rPr lang="en-US" b="1" dirty="0"/>
                      </a:br>
                      <a:r>
                        <a:rPr lang="en-US" b="1" dirty="0"/>
                        <a:t>3</a:t>
                      </a:r>
                      <a:br>
                        <a:rPr lang="en-US" b="1" dirty="0"/>
                      </a:br>
                      <a:r>
                        <a:rPr lang="en-US" b="1" dirty="0"/>
                        <a:t>4</a:t>
                      </a:r>
                      <a:br>
                        <a:rPr lang="en-US" b="1" dirty="0"/>
                      </a:br>
                      <a:r>
                        <a:rPr lang="en-US" b="1" dirty="0"/>
                        <a:t/>
                      </a:r>
                      <a:br>
                        <a:rPr lang="en-US" b="1" dirty="0"/>
                      </a:br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Spinal </a:t>
                      </a:r>
                      <a:r>
                        <a:rPr lang="en-US" dirty="0"/>
                        <a:t>cord</a:t>
                      </a:r>
                      <a:br>
                        <a:rPr lang="en-US" dirty="0"/>
                      </a:br>
                      <a:r>
                        <a:rPr lang="en-US" dirty="0"/>
                        <a:t>Tuft of hair</a:t>
                      </a:r>
                      <a:br>
                        <a:rPr lang="en-US" dirty="0"/>
                      </a:br>
                      <a:r>
                        <a:rPr lang="en-US" dirty="0"/>
                        <a:t>Skin</a:t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0"/>
                    </a:solidFill>
                  </a:tcPr>
                </a:tc>
              </a:tr>
            </a:tbl>
          </a:graphicData>
        </a:graphic>
      </p:graphicFrame>
      <p:pic>
        <p:nvPicPr>
          <p:cNvPr id="11268" name="Picture 4" descr="http://www.embryology.ch/images/himgdisque/06patho/h6a_occulta_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81050"/>
            <a:ext cx="3657600" cy="3772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aperta</a:t>
            </a:r>
            <a:r>
              <a:rPr lang="en-US" dirty="0" smtClean="0"/>
              <a:t> (</a:t>
            </a:r>
            <a:r>
              <a:rPr lang="en-US" dirty="0" err="1" smtClean="0"/>
              <a:t>myeloschisis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9458" name="Picture 2" descr="http://www.embryology.ch/images/himgdisque/06patho/h6d_myeloschisis_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3886200" cy="4008189"/>
          </a:xfrm>
          <a:prstGeom prst="rect">
            <a:avLst/>
          </a:prstGeom>
          <a:noFill/>
        </p:spPr>
      </p:pic>
      <p:pic>
        <p:nvPicPr>
          <p:cNvPr id="19460" name="Picture 4" descr="http://www.embryology.ch/images/himgdisque/06patho/h6d_myeloschisis_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3810000" cy="3929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severest form of </a:t>
            </a:r>
            <a:r>
              <a:rPr lang="en-US" dirty="0" err="1" smtClean="0"/>
              <a:t>spina</a:t>
            </a:r>
            <a:r>
              <a:rPr lang="en-US" dirty="0" smtClean="0"/>
              <a:t> bifida.</a:t>
            </a:r>
          </a:p>
          <a:p>
            <a:r>
              <a:rPr lang="en-US" dirty="0" smtClean="0"/>
              <a:t>The nerve tissue is exposed (lacks a dermal covering).</a:t>
            </a:r>
          </a:p>
          <a:p>
            <a:r>
              <a:rPr lang="en-US" dirty="0" smtClean="0"/>
              <a:t>This abnormality is caused by lack of closure in the neural fold.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3.bp.blogspot.com/_ag8sWhXXqvQ/TCKJtHT6oyI/AAAAAAAAAVo/jcO7M_IyrmM/s320/spina-bifida-lg-enlg+-+embr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6653546" cy="5879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Anencephaly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When the neural folds do not fuse in the cranial region of the neural tube. </a:t>
            </a:r>
            <a:endParaRPr lang="en-US" dirty="0"/>
          </a:p>
        </p:txBody>
      </p:sp>
      <p:pic>
        <p:nvPicPr>
          <p:cNvPr id="20482" name="Picture 2" descr="http://www.embryology.ch/images/himgdisque/06patho/h6pop_anencephali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971800"/>
            <a:ext cx="2124075" cy="3276601"/>
          </a:xfrm>
          <a:prstGeom prst="rect">
            <a:avLst/>
          </a:prstGeom>
          <a:noFill/>
        </p:spPr>
      </p:pic>
      <p:pic>
        <p:nvPicPr>
          <p:cNvPr id="20484" name="Picture 4" descr="http://www.embryology.ch/images/himgdisque/06patho/h6pop_anencephal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971800"/>
            <a:ext cx="2124075" cy="3276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occulta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found on accident via x-rays or examination of the back.</a:t>
            </a:r>
          </a:p>
          <a:p>
            <a:r>
              <a:rPr lang="en-US" dirty="0" smtClean="0"/>
              <a:t>The skin that covers the zone is fully in tact and sometimes a tuft of hair tells where the bone structures are missing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afp.org/afp/2008/1001/afp20081001p869-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839200" cy="5342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aperta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4495800"/>
          <a:ext cx="3886200" cy="1869440"/>
        </p:xfrm>
        <a:graphic>
          <a:graphicData uri="http://schemas.openxmlformats.org/drawingml/2006/table">
            <a:tbl>
              <a:tblPr/>
              <a:tblGrid>
                <a:gridCol w="381000"/>
                <a:gridCol w="3505200"/>
              </a:tblGrid>
              <a:tr h="108901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0800" marR="50800" marT="25400" marB="25400">
                    <a:lnL>
                      <a:noFill/>
                    </a:lnL>
                  </a:tcPr>
                </a:tc>
              </a:tr>
              <a:tr h="108901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0800" marR="50800" marT="25400" marB="25400">
                    <a:lnL>
                      <a:noFill/>
                    </a:lnL>
                  </a:tcPr>
                </a:tc>
              </a:tr>
              <a:tr h="121434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2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>3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/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>4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/>
                      </a:r>
                      <a:br>
                        <a:rPr lang="en-US" sz="1600" b="1" dirty="0"/>
                      </a:br>
                      <a:endParaRPr lang="en-US" sz="16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Spinal </a:t>
                      </a:r>
                      <a:r>
                        <a:rPr lang="en-US" sz="1600" dirty="0"/>
                        <a:t>cord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Mostly intact skin over the</a:t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meningocele</a:t>
                      </a:r>
                      <a:r>
                        <a:rPr lang="en-US" sz="1600" dirty="0"/>
                        <a:t/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Meningocele</a:t>
                      </a:r>
                      <a:r>
                        <a:rPr lang="en-US" sz="1600" dirty="0"/>
                        <a:t> with cerebrospinal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fluid 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0"/>
                    </a:solidFill>
                  </a:tcPr>
                </a:tc>
              </a:tr>
            </a:tbl>
          </a:graphicData>
        </a:graphic>
      </p:graphicFrame>
      <p:pic>
        <p:nvPicPr>
          <p:cNvPr id="14338" name="Picture 2" descr="http://www.embryology.ch/images/himgdisque/06patho/h6b_meningozele_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3429000" cy="3536637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0" y="4724400"/>
          <a:ext cx="3200400" cy="2117240"/>
        </p:xfrm>
        <a:graphic>
          <a:graphicData uri="http://schemas.openxmlformats.org/drawingml/2006/table">
            <a:tbl>
              <a:tblPr/>
              <a:tblGrid>
                <a:gridCol w="314219"/>
                <a:gridCol w="2886181"/>
              </a:tblGrid>
              <a:tr h="131864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2779" marR="52779" marT="26390" marB="26390">
                    <a:lnL>
                      <a:noFill/>
                    </a:lnL>
                  </a:tcPr>
                </a:tc>
              </a:tr>
              <a:tr h="131864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52779" marR="52779" marT="26390" marB="26390">
                    <a:lnL>
                      <a:noFill/>
                    </a:lnL>
                  </a:tcPr>
                </a:tc>
              </a:tr>
              <a:tr h="1082471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2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>3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/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>4</a:t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/>
                      </a:r>
                      <a:br>
                        <a:rPr lang="en-US" sz="1600" b="1" dirty="0"/>
                      </a:br>
                      <a:r>
                        <a:rPr lang="en-US" sz="1600" b="1" dirty="0"/>
                        <a:t/>
                      </a:r>
                      <a:br>
                        <a:rPr lang="en-US" sz="1600" b="1" dirty="0"/>
                      </a:br>
                      <a:endParaRPr lang="en-US" sz="16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Spinal </a:t>
                      </a:r>
                      <a:r>
                        <a:rPr lang="en-US" sz="1600" dirty="0"/>
                        <a:t>cord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Mostly intact skin over the</a:t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meningocele</a:t>
                      </a:r>
                      <a:r>
                        <a:rPr lang="en-US" sz="1600" dirty="0"/>
                        <a:t/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Meningocele</a:t>
                      </a:r>
                      <a:r>
                        <a:rPr lang="en-US" sz="1600" dirty="0"/>
                        <a:t> with cerebrospinal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fluid </a:t>
                      </a:r>
                      <a:br>
                        <a:rPr lang="en-US" sz="1600" dirty="0"/>
                      </a:br>
                      <a:endParaRPr lang="en-US" sz="16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FFFFF0"/>
                    </a:solidFill>
                  </a:tcPr>
                </a:tc>
              </a:tr>
            </a:tbl>
          </a:graphicData>
        </a:graphic>
      </p:graphicFrame>
      <p:pic>
        <p:nvPicPr>
          <p:cNvPr id="14340" name="Picture 4" descr="http://www.embryology.ch/images/himgdisque/06patho/h6b_meningozele_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19200"/>
            <a:ext cx="3581400" cy="3693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aperta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Besides absence of the bone structure, there is an abnormality with the </a:t>
            </a:r>
            <a:r>
              <a:rPr lang="en-US" dirty="0" err="1" smtClean="0"/>
              <a:t>meningocele</a:t>
            </a:r>
            <a:r>
              <a:rPr lang="en-US" dirty="0" smtClean="0"/>
              <a:t>. (this is the layer of tissue that surrounds the spinal cord)</a:t>
            </a:r>
          </a:p>
          <a:p>
            <a:r>
              <a:rPr lang="en-US" dirty="0" smtClean="0"/>
              <a:t>Mildest form – protrusion of the </a:t>
            </a:r>
            <a:r>
              <a:rPr lang="en-US" dirty="0" err="1" smtClean="0"/>
              <a:t>meninges</a:t>
            </a:r>
            <a:r>
              <a:rPr lang="en-US" dirty="0" smtClean="0"/>
              <a:t> under the skin through the cleft in the vertebral arch (pink)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pineuniverse.com/sites/default/files/legacy-images/shutack_fig6-B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838200"/>
            <a:ext cx="4876800" cy="4961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Spina</a:t>
            </a:r>
            <a:r>
              <a:rPr lang="en-US" dirty="0" smtClean="0"/>
              <a:t> bifida </a:t>
            </a:r>
            <a:r>
              <a:rPr lang="en-US" dirty="0" err="1" smtClean="0"/>
              <a:t>aperta</a:t>
            </a:r>
            <a:r>
              <a:rPr lang="en-US" dirty="0" smtClean="0"/>
              <a:t> (</a:t>
            </a:r>
            <a:r>
              <a:rPr lang="en-US" dirty="0" err="1" smtClean="0"/>
              <a:t>myelomeningocele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6385" name="Picture 1" descr="http://www.embryology.ch/images/himgdisque/06patho/h6c_myelomeningo_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4008"/>
            <a:ext cx="3657600" cy="3772412"/>
          </a:xfrm>
          <a:prstGeom prst="rect">
            <a:avLst/>
          </a:prstGeom>
          <a:noFill/>
        </p:spPr>
      </p:pic>
      <p:pic>
        <p:nvPicPr>
          <p:cNvPr id="16386" name="Picture 2" descr="http://www.embryology.ch/images/himgdisque/06patho/h6c_myelomeningo_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664441"/>
            <a:ext cx="3733799" cy="3851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In this image of the lumbar region of a newborn w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7301948" cy="4198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embryology.ch/images/himgdisque/06patho/h6pop_myelomenin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685800"/>
            <a:ext cx="2514600" cy="5677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167</Words>
  <Application>Microsoft Office PowerPoint</Application>
  <PresentationFormat>On-screen Show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Spina bifida occulta</vt:lpstr>
      <vt:lpstr>Spina bifida occulta</vt:lpstr>
      <vt:lpstr>Slide 3</vt:lpstr>
      <vt:lpstr>Spina bifida aperta</vt:lpstr>
      <vt:lpstr>Spina bifida aperta</vt:lpstr>
      <vt:lpstr>Slide 6</vt:lpstr>
      <vt:lpstr>Spina bifida aperta (myelomeningocele)</vt:lpstr>
      <vt:lpstr>Slide 8</vt:lpstr>
      <vt:lpstr>Slide 9</vt:lpstr>
      <vt:lpstr>Spina bifida aperta (myeloschisis)</vt:lpstr>
      <vt:lpstr>Slide 11</vt:lpstr>
      <vt:lpstr>Slide 12</vt:lpstr>
      <vt:lpstr>Anencephaly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 bifida occulta</dc:title>
  <dc:creator>Brian</dc:creator>
  <cp:lastModifiedBy>NPSD</cp:lastModifiedBy>
  <cp:revision>25</cp:revision>
  <dcterms:created xsi:type="dcterms:W3CDTF">2011-11-03T22:29:45Z</dcterms:created>
  <dcterms:modified xsi:type="dcterms:W3CDTF">2011-11-04T13:55:29Z</dcterms:modified>
</cp:coreProperties>
</file>